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1" r:id="rId4"/>
    <p:sldId id="261" r:id="rId5"/>
    <p:sldId id="276" r:id="rId6"/>
    <p:sldId id="277" r:id="rId7"/>
    <p:sldId id="278" r:id="rId8"/>
    <p:sldId id="282" r:id="rId9"/>
    <p:sldId id="270" r:id="rId10"/>
    <p:sldId id="269" r:id="rId11"/>
    <p:sldId id="283" r:id="rId12"/>
    <p:sldId id="284" r:id="rId13"/>
    <p:sldId id="285" r:id="rId14"/>
    <p:sldId id="286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03300"/>
    <a:srgbClr val="000066"/>
    <a:srgbClr val="DA2B08"/>
    <a:srgbClr val="FF9966"/>
    <a:srgbClr val="F74F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84884-20D4-45CD-8BA2-8FACB9ED84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0E126-40EB-45A9-93FA-4EE5513764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A615E-264A-4DA1-8C7D-5D7127651B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47C09-4F6D-4960-AD43-9BB82983D8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E7ECE-616C-4746-B61F-BE9F26F52F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FFE19-EC87-4480-941D-3B69423A9F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C16AE-82DC-4A7E-854B-04AC8020CF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52FE1-3EC6-4565-A5CB-B98F866A43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0B682-9E5A-413A-85ED-C022785D68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F2384-86F2-42A9-B7C4-7B48C9FEEA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CB2DA-B535-43BD-91AA-D6D393EBCD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DB79738-1848-4DD4-A17C-8AAB72CFAAE8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8/86/Martynov_A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upload.wikimedia.org/wikipedia/commons/4/4c/%D0%9F%D1%80%D0%BE%D0%B2_%D0%A1%D0%B0%D0%B4%D0%BE%D0%B2%D1%81%D0%BA%D0%B8%D0%B9_%D1%81%D1%82%D0%B0%D1%80%D1%88%D0%B8%D0%B9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5538"/>
            <a:ext cx="7772400" cy="4103687"/>
          </a:xfrm>
          <a:solidFill>
            <a:srgbClr val="FF9966"/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ru-RU" b="1">
                <a:solidFill>
                  <a:srgbClr val="DA2B08"/>
                </a:solidFill>
                <a:latin typeface="Snap ITC" pitchFamily="82" charset="0"/>
              </a:rPr>
              <a:t>Александр Николаевич Островский.</a:t>
            </a:r>
            <a:br>
              <a:rPr lang="ru-RU" b="1">
                <a:solidFill>
                  <a:srgbClr val="DA2B08"/>
                </a:solidFill>
                <a:latin typeface="Snap ITC" pitchFamily="82" charset="0"/>
              </a:rPr>
            </a:br>
            <a:r>
              <a:rPr lang="ru-RU" b="1">
                <a:solidFill>
                  <a:srgbClr val="DA2B08"/>
                </a:solidFill>
                <a:latin typeface="Snap ITC" pitchFamily="82" charset="0"/>
              </a:rPr>
              <a:t>Пьеса «Бедность не порок».</a:t>
            </a:r>
          </a:p>
        </p:txBody>
      </p:sp>
      <p:pic>
        <p:nvPicPr>
          <p:cNvPr id="2060" name="Picture 12" descr="26fb788acc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60350"/>
            <a:ext cx="7416800" cy="769938"/>
          </a:xfrm>
          <a:prstGeom prst="rect">
            <a:avLst/>
          </a:prstGeom>
          <a:noFill/>
        </p:spPr>
      </p:pic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572000" y="5805488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Автор: Новицкая М.В  ГБОУ СОШ №374  Санкт-Петербург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6335712"/>
          </a:xfrm>
          <a:solidFill>
            <a:srgbClr val="FF9966"/>
          </a:solidFill>
          <a:ln>
            <a:solidFill>
              <a:schemeClr val="tx2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ru-RU" sz="3800" b="1">
              <a:solidFill>
                <a:srgbClr val="000066"/>
              </a:solidFill>
              <a:latin typeface="Monotype Corsiva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800" b="1">
                <a:solidFill>
                  <a:srgbClr val="000066"/>
                </a:solidFill>
                <a:latin typeface="Monotype Corsiva" pitchFamily="66" charset="0"/>
              </a:rPr>
              <a:t>«Вы один достроили здание, в основу которого положили краеугольные камни Фонвизин, Грибоедов, Гоголь. Но только после вас мы, русские, можем с гордостью сказать: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800" b="1">
                <a:solidFill>
                  <a:srgbClr val="000066"/>
                </a:solidFill>
                <a:latin typeface="Monotype Corsiva" pitchFamily="66" charset="0"/>
              </a:rPr>
              <a:t>«У нас есть свой русский национальный театр. Он по справедливости должен называться «театр Островского».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800" b="1">
                <a:solidFill>
                  <a:srgbClr val="000066"/>
                </a:solidFill>
                <a:latin typeface="Monotype Corsiva" pitchFamily="66" charset="0"/>
              </a:rPr>
              <a:t>                                         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800" b="1">
                <a:solidFill>
                  <a:srgbClr val="000066"/>
                </a:solidFill>
                <a:latin typeface="Monotype Corsiva" pitchFamily="66" charset="0"/>
              </a:rPr>
              <a:t>А.И.Гончаров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Дом-музей А. Н. Островского в Замоскворечье (Малая Ордынка, 9). В этом доме, где Островские снимали квартиру у дьякона церкви Покрова, что на Голиках, родился великий драматург.</a:t>
            </a:r>
            <a:endParaRPr lang="ru-RU" sz="2000" dirty="0"/>
          </a:p>
        </p:txBody>
      </p:sp>
      <p:pic>
        <p:nvPicPr>
          <p:cNvPr id="4" name="Рисунок 2" descr="C:\Documents and Settings\Администратор\Мои документы\Мои рисунки\z01019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4909"/>
            <a:ext cx="777686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468313" y="5589588"/>
            <a:ext cx="8353425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Дом-музей А.Н.Островского в Замоскворечье </a:t>
            </a:r>
          </a:p>
          <a:p>
            <a:pPr algn="ctr"/>
            <a:r>
              <a:rPr lang="ru-RU" sz="2400" b="1"/>
              <a:t>(ул. Малая Ордынка)</a:t>
            </a:r>
          </a:p>
        </p:txBody>
      </p:sp>
      <p:pic>
        <p:nvPicPr>
          <p:cNvPr id="7177" name="Picture 2" descr="Картинка 19 из 241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569325" cy="5040312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66"/>
          </a:solidFill>
        </p:spPr>
        <p:txBody>
          <a:bodyPr/>
          <a:lstStyle/>
          <a:p>
            <a:r>
              <a:rPr lang="ru-RU">
                <a:solidFill>
                  <a:srgbClr val="000066"/>
                </a:solidFill>
              </a:rPr>
              <a:t>Первая Московская гимназия</a:t>
            </a:r>
          </a:p>
        </p:txBody>
      </p:sp>
      <p:pic>
        <p:nvPicPr>
          <p:cNvPr id="22532" name="Picture 2" descr="Картинка 8 из 18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844675"/>
            <a:ext cx="7345362" cy="4464050"/>
          </a:xfr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 descr="Картинка 4 из 18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333375"/>
            <a:ext cx="4464050" cy="6191250"/>
          </a:xfrm>
          <a:noFill/>
          <a:ln w="28575">
            <a:solidFill>
              <a:srgbClr val="0070C0"/>
            </a:solidFill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435600" y="620713"/>
            <a:ext cx="3313113" cy="4478337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0066"/>
                </a:solidFill>
              </a:rPr>
              <a:t>Московский Университет, куда на юридический факультет, окончив гимназию, поступил Островский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Титульный лист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6345238" cy="6480175"/>
          </a:xfrm>
          <a:noFill/>
          <a:ln/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588125" y="1557338"/>
            <a:ext cx="2555875" cy="337820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66"/>
                </a:solidFill>
              </a:rPr>
              <a:t>Титульный лист журнала «Московитянин» № 6 за 1850г,  в котором была опубликована пьеса «Свои люди – сочтемся»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Оксана\Рабочий стол\Александр Островский\img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815" y="0"/>
            <a:ext cx="8918185" cy="6674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Файл:Martynov A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47887">
            <a:off x="611188" y="476250"/>
            <a:ext cx="3848100" cy="5111750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 rot="-866794">
            <a:off x="1187450" y="5013325"/>
            <a:ext cx="386715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Александр Евстафьевич </a:t>
            </a:r>
          </a:p>
          <a:p>
            <a:pPr algn="ctr"/>
            <a:r>
              <a:rPr lang="ru-RU" b="1"/>
              <a:t>Мартынов – актер Малого театра </a:t>
            </a:r>
          </a:p>
          <a:p>
            <a:pPr algn="ctr"/>
            <a:r>
              <a:rPr lang="ru-RU" b="1"/>
              <a:t>(Африкан  Коршунов)</a:t>
            </a:r>
          </a:p>
        </p:txBody>
      </p:sp>
      <p:pic>
        <p:nvPicPr>
          <p:cNvPr id="16397" name="Picture 13" descr="Файл:Пров Садовский старший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188913"/>
            <a:ext cx="3744913" cy="4249737"/>
          </a:xfrm>
          <a:prstGeom prst="rect">
            <a:avLst/>
          </a:prstGeom>
          <a:noFill/>
        </p:spPr>
      </p:pic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5148263" y="4652963"/>
            <a:ext cx="370840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Пров Михайлович Садовский – </a:t>
            </a:r>
          </a:p>
          <a:p>
            <a:pPr algn="ctr"/>
            <a:r>
              <a:rPr lang="ru-RU" b="1"/>
              <a:t>ведущий актер</a:t>
            </a:r>
          </a:p>
          <a:p>
            <a:pPr algn="ctr"/>
            <a:r>
              <a:rPr lang="ru-RU" b="1"/>
              <a:t> Малого театра (Любим Торцов)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  <p:bldP spid="163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66"/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ru-RU" sz="4000" b="1">
                <a:solidFill>
                  <a:srgbClr val="DA2B08"/>
                </a:solidFill>
                <a:latin typeface="Snap ITC" pitchFamily="82" charset="0"/>
              </a:rPr>
              <a:t>Критика о комедии «Бедность не порок»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7900" y="1600200"/>
            <a:ext cx="4176713" cy="5068888"/>
          </a:xfrm>
          <a:solidFill>
            <a:srgbClr val="FF9966"/>
          </a:solidFill>
          <a:ln>
            <a:solidFill>
              <a:schemeClr val="tx2"/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b="1">
                <a:solidFill>
                  <a:srgbClr val="000066"/>
                </a:solidFill>
                <a:latin typeface="Snap ITC" pitchFamily="82" charset="0"/>
              </a:rPr>
              <a:t>     </a:t>
            </a:r>
            <a:r>
              <a:rPr lang="ru-RU" sz="2200" b="1">
                <a:solidFill>
                  <a:srgbClr val="000066"/>
                </a:solidFill>
                <a:latin typeface="Snap ITC" pitchFamily="82" charset="0"/>
              </a:rPr>
              <a:t>Ни одна из пьес А.Н.Островского не вызывала после своей публикации таких горячих и принципиальных споров, как «Бедность не порок». Представители демократической критики вступили по поводу ее в острую полемику с славянофилами, которые увидели в этой комедии, и прежде всего в образе Любима Торцова, художественное воплощение своих общественных идеалов.</a:t>
            </a:r>
          </a:p>
        </p:txBody>
      </p:sp>
      <p:pic>
        <p:nvPicPr>
          <p:cNvPr id="15365" name="Picture 5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628775"/>
            <a:ext cx="4500562" cy="3111500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07950" y="4868863"/>
            <a:ext cx="4681538" cy="180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А.Н.Островский (второй слева) </a:t>
            </a:r>
          </a:p>
          <a:p>
            <a:pPr algn="ctr"/>
            <a:r>
              <a:rPr lang="ru-RU" sz="2000" b="1"/>
              <a:t>в кругу писателей</a:t>
            </a:r>
          </a:p>
          <a:p>
            <a:pPr algn="ctr"/>
            <a:r>
              <a:rPr lang="ru-RU" sz="2000" b="1"/>
              <a:t> и критиков Москвы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Monotype Corsiva" pitchFamily="66" charset="0"/>
              </a:rPr>
              <a:t>Семейная жизнь</a:t>
            </a:r>
            <a:endParaRPr lang="ru-RU" sz="5400" b="1" dirty="0">
              <a:latin typeface="Monotype Corsiva" pitchFamily="66" charset="0"/>
            </a:endParaRPr>
          </a:p>
        </p:txBody>
      </p:sp>
      <p:pic>
        <p:nvPicPr>
          <p:cNvPr id="4" name="Рисунок 5" descr="Мемориальный дом-музей А.Н. Островского в Щелыкове. Южный фасад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608718" cy="399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2" descr="Дети Островского. Слева напрво: Александр, Сергей Любовь, Мария, Михаи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643050"/>
            <a:ext cx="3714745" cy="497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44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Островского. Слева направо: Александр, Сергей, Любовь, Мария, Михаил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 descr="C:\Documents and Settings\Администратор\Мои документы\Мои рисунки\5be0031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57166"/>
            <a:ext cx="53578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7147" y="4929198"/>
            <a:ext cx="86968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   «</a:t>
            </a:r>
            <a:r>
              <a:rPr lang="ru-RU" sz="2800" b="1" i="1" dirty="0">
                <a:latin typeface="Monotype Corsiva" pitchFamily="66" charset="0"/>
              </a:rPr>
              <a:t>У нас есть русская школа живописи, есть русская музыка, </a:t>
            </a:r>
            <a:endParaRPr lang="ru-RU" sz="2800" b="1" i="1" dirty="0" smtClean="0">
              <a:latin typeface="Monotype Corsiva" pitchFamily="66" charset="0"/>
            </a:endParaRPr>
          </a:p>
          <a:p>
            <a:r>
              <a:rPr lang="ru-RU" sz="2800" b="1" i="1" dirty="0" smtClean="0">
                <a:latin typeface="Monotype Corsiva" pitchFamily="66" charset="0"/>
              </a:rPr>
              <a:t>позволительно </a:t>
            </a:r>
            <a:r>
              <a:rPr lang="ru-RU" sz="2800" b="1" i="1" dirty="0">
                <a:latin typeface="Monotype Corsiva" pitchFamily="66" charset="0"/>
              </a:rPr>
              <a:t>нам желать и русской школы  </a:t>
            </a:r>
            <a:r>
              <a:rPr lang="ru-RU" sz="2800" b="1" i="1" dirty="0" smtClean="0">
                <a:latin typeface="Monotype Corsiva" pitchFamily="66" charset="0"/>
              </a:rPr>
              <a:t>драматического </a:t>
            </a:r>
            <a:r>
              <a:rPr lang="ru-RU" sz="2800" b="1" i="1" dirty="0">
                <a:latin typeface="Monotype Corsiva" pitchFamily="66" charset="0"/>
              </a:rPr>
              <a:t>искусства…  </a:t>
            </a:r>
            <a:r>
              <a:rPr lang="ru-RU" sz="2800" b="1" i="1" dirty="0" smtClean="0">
                <a:latin typeface="Monotype Corsiva" pitchFamily="66" charset="0"/>
              </a:rPr>
              <a:t>Национальный </a:t>
            </a:r>
            <a:r>
              <a:rPr lang="ru-RU" sz="2800" b="1" i="1" dirty="0">
                <a:latin typeface="Monotype Corsiva" pitchFamily="66" charset="0"/>
              </a:rPr>
              <a:t>театр есть признак совершеннолетия нации».</a:t>
            </a:r>
            <a:endParaRPr lang="ru-RU" sz="2800" b="1" dirty="0">
              <a:latin typeface="Monotype Corsiva" pitchFamily="66" charset="0"/>
            </a:endParaRPr>
          </a:p>
          <a:p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293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Александр Николаевич Островский. Пьеса «Бедность не порок».</vt:lpstr>
      <vt:lpstr>Слайд 2</vt:lpstr>
      <vt:lpstr>Дом-музей А. Н. Островского в Замоскворечье (Малая Ордынка, 9). В этом доме, где Островские снимали квартиру у дьякона церкви Покрова, что на Голиках, родился великий драматург.</vt:lpstr>
      <vt:lpstr>Слайд 4</vt:lpstr>
      <vt:lpstr>Первая Московская гимназия</vt:lpstr>
      <vt:lpstr>Слайд 6</vt:lpstr>
      <vt:lpstr>Слайд 7</vt:lpstr>
      <vt:lpstr>Слайд 8</vt:lpstr>
      <vt:lpstr>Слайд 9</vt:lpstr>
      <vt:lpstr>Критика о комедии «Бедность не порок»</vt:lpstr>
      <vt:lpstr>Слайд 11</vt:lpstr>
      <vt:lpstr>Семейная жизнь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ДМИТРИЙ БАСТРЫКИН</cp:lastModifiedBy>
  <cp:revision>11</cp:revision>
  <dcterms:created xsi:type="dcterms:W3CDTF">2010-05-17T13:23:40Z</dcterms:created>
  <dcterms:modified xsi:type="dcterms:W3CDTF">2017-02-03T18:41:23Z</dcterms:modified>
</cp:coreProperties>
</file>